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3"/>
    <p:sldId id="257" r:id="rId4"/>
    <p:sldId id="331" r:id="rId5"/>
    <p:sldId id="332" r:id="rId6"/>
    <p:sldId id="330" r:id="rId7"/>
    <p:sldId id="261" r:id="rId8"/>
    <p:sldId id="334" r:id="rId9"/>
    <p:sldId id="335" r:id="rId10"/>
    <p:sldId id="336" r:id="rId11"/>
    <p:sldId id="337" r:id="rId12"/>
    <p:sldId id="339" r:id="rId13"/>
    <p:sldId id="340" r:id="rId14"/>
    <p:sldId id="341" r:id="rId15"/>
    <p:sldId id="342" r:id="rId16"/>
    <p:sldId id="343" r:id="rId17"/>
    <p:sldId id="344" r:id="rId18"/>
    <p:sldId id="345" r:id="rId19"/>
    <p:sldId id="346" r:id="rId20"/>
    <p:sldId id="349" r:id="rId21"/>
    <p:sldId id="350" r:id="rId22"/>
    <p:sldId id="26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74" autoAdjust="0"/>
    <p:restoredTop sz="94679"/>
  </p:normalViewPr>
  <p:slideViewPr>
    <p:cSldViewPr snapToGrid="0" snapToObjects="1">
      <p:cViewPr>
        <p:scale>
          <a:sx n="50" d="100"/>
          <a:sy n="50" d="100"/>
        </p:scale>
        <p:origin x="1416" y="4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3.jpeg>
</file>

<file path=ppt/media/image4.jpeg>
</file>

<file path=ppt/media/image5.png>
</file>

<file path=ppt/media/image6.png>
</file>

<file path=ppt/media/image7.jpe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479F418E-D63E-364C-A6C9-288DC3008B20}"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21E8D6-8B2A-CD4C-83BD-F8C7C2771FA2}" type="slidenum">
              <a:rPr lang="en-US" smtClean="0"/>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479F418E-D63E-364C-A6C9-288DC3008B20}"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21E8D6-8B2A-CD4C-83BD-F8C7C2771FA2}" type="slidenum">
              <a:rPr lang="en-US" smtClean="0"/>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479F418E-D63E-364C-A6C9-288DC3008B20}"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21E8D6-8B2A-CD4C-83BD-F8C7C2771FA2}" type="slidenum">
              <a:rPr lang="en-US" smtClean="0"/>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479F418E-D63E-364C-A6C9-288DC3008B20}"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21E8D6-8B2A-CD4C-83BD-F8C7C2771FA2}" type="slidenum">
              <a:rPr lang="en-US" smtClean="0"/>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479F418E-D63E-364C-A6C9-288DC3008B20}"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21E8D6-8B2A-CD4C-83BD-F8C7C2771FA2}" type="slidenum">
              <a:rPr lang="en-US" smtClean="0"/>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479F418E-D63E-364C-A6C9-288DC3008B20}"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21E8D6-8B2A-CD4C-83BD-F8C7C2771FA2}" type="slidenum">
              <a:rPr lang="en-US" smtClean="0"/>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479F418E-D63E-364C-A6C9-288DC3008B20}"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21E8D6-8B2A-CD4C-83BD-F8C7C2771FA2}" type="slidenum">
              <a:rPr lang="en-US" smtClean="0"/>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479F418E-D63E-364C-A6C9-288DC3008B20}"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21E8D6-8B2A-CD4C-83BD-F8C7C2771FA2}" type="slidenum">
              <a:rPr lang="en-US" smtClean="0"/>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9F418E-D63E-364C-A6C9-288DC3008B20}"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C21E8D6-8B2A-CD4C-83BD-F8C7C2771FA2}" type="slidenum">
              <a:rPr lang="en-US" smtClean="0"/>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79F418E-D63E-364C-A6C9-288DC3008B20}"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21E8D6-8B2A-CD4C-83BD-F8C7C2771FA2}" type="slidenum">
              <a:rPr lang="en-US" smtClean="0"/>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479F418E-D63E-364C-A6C9-288DC3008B20}"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21E8D6-8B2A-CD4C-83BD-F8C7C2771FA2}" type="slidenum">
              <a:rPr lang="en-US" smtClean="0"/>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9F418E-D63E-364C-A6C9-288DC3008B20}" type="datetimeFigureOut">
              <a:rPr lang="en-US" smtClean="0"/>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C21E8D6-8B2A-CD4C-83BD-F8C7C2771FA2}"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1.png"/><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2.jpeg"/><Relationship Id="rId1"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3.jpeg"/><Relationship Id="rId1" Type="http://schemas.openxmlformats.org/officeDocument/2006/relationships/image" Target="../media/image3.jpe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4.jpeg"/><Relationship Id="rId1" Type="http://schemas.openxmlformats.org/officeDocument/2006/relationships/image" Target="../media/image3.jpe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5.jpeg"/><Relationship Id="rId1" Type="http://schemas.openxmlformats.org/officeDocument/2006/relationships/image" Target="../media/image3.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6.jpeg"/><Relationship Id="rId1" Type="http://schemas.openxmlformats.org/officeDocument/2006/relationships/image" Target="../media/image3.jpe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7.jpeg"/><Relationship Id="rId1" Type="http://schemas.openxmlformats.org/officeDocument/2006/relationships/image" Target="../media/image3.jpe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8.jpeg"/><Relationship Id="rId1" Type="http://schemas.openxmlformats.org/officeDocument/2006/relationships/image" Target="../media/image3.jpe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9.jpeg"/><Relationship Id="rId1" Type="http://schemas.openxmlformats.org/officeDocument/2006/relationships/image" Target="../media/image3.jpe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0.jpeg"/><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1.jpeg"/><Relationship Id="rId1" Type="http://schemas.openxmlformats.org/officeDocument/2006/relationships/image" Target="../media/image3.jpe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22.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jpeg"/></Relationships>
</file>

<file path=ppt/slides/_rels/slide5.xml.rels><?xml version="1.0" encoding="UTF-8" standalone="yes"?>
<Relationships xmlns="http://schemas.openxmlformats.org/package/2006/relationships"><Relationship Id="rId5" Type="http://schemas.openxmlformats.org/officeDocument/2006/relationships/slideLayout" Target="../slideLayouts/slideLayout1.xml"/><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image" Target="../media/image3.jpeg"/></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8.png"/><Relationship Id="rId1" Type="http://schemas.openxmlformats.org/officeDocument/2006/relationships/image" Target="../media/image3.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9.png"/><Relationship Id="rId1"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10.png"/><Relationship Id="rId1"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379730" y="889635"/>
            <a:ext cx="9232900" cy="768350"/>
          </a:xfrm>
          <a:prstGeom prst="rect">
            <a:avLst/>
          </a:prstGeom>
          <a:noFill/>
        </p:spPr>
        <p:txBody>
          <a:bodyPr wrap="square" rtlCol="0">
            <a:spAutoFit/>
          </a:bodyPr>
          <a:lstStyle/>
          <a:p>
            <a:r>
              <a:rPr lang="id-ID" altLang="en-US" sz="4400" b="1" dirty="0"/>
              <a:t>DATA CENTER PROJECT MANAGEMENT </a:t>
            </a:r>
            <a:endParaRPr lang="id-ID" altLang="en-US" sz="4400" b="1" dirty="0"/>
          </a:p>
        </p:txBody>
      </p:sp>
      <p:pic>
        <p:nvPicPr>
          <p:cNvPr id="6" name="Picture 5" descr="Logo Cipto"/>
          <p:cNvPicPr>
            <a:picLocks noChangeAspect="1"/>
          </p:cNvPicPr>
          <p:nvPr/>
        </p:nvPicPr>
        <p:blipFill>
          <a:blip r:embed="rId2"/>
          <a:stretch>
            <a:fillRect/>
          </a:stretch>
        </p:blipFill>
        <p:spPr>
          <a:xfrm>
            <a:off x="10928985" y="44450"/>
            <a:ext cx="897255" cy="789305"/>
          </a:xfrm>
          <a:prstGeom prst="rect">
            <a:avLst/>
          </a:prstGeom>
        </p:spPr>
      </p:pic>
      <p:sp>
        <p:nvSpPr>
          <p:cNvPr id="7" name="TextBox 3"/>
          <p:cNvSpPr txBox="1"/>
          <p:nvPr/>
        </p:nvSpPr>
        <p:spPr>
          <a:xfrm>
            <a:off x="10619740" y="833755"/>
            <a:ext cx="1499870" cy="622300"/>
          </a:xfrm>
          <a:prstGeom prst="rect">
            <a:avLst/>
          </a:prstGeom>
          <a:noFill/>
        </p:spPr>
        <p:txBody>
          <a:bodyPr wrap="square" rtlCol="0">
            <a:noAutofit/>
          </a:bodyPr>
          <a:p>
            <a:pPr algn="ctr">
              <a:lnSpc>
                <a:spcPct val="100000"/>
              </a:lnSpc>
            </a:pPr>
            <a:r>
              <a:rPr lang="id-ID" altLang="en-US" sz="800" b="1" dirty="0">
                <a:solidFill>
                  <a:schemeClr val="tx1"/>
                </a:solidFill>
              </a:rPr>
              <a:t>CONTRAKTOR, SUPPLIER,  GENERAL TRADE</a:t>
            </a:r>
            <a:r>
              <a:rPr lang="id-ID" altLang="en-US" b="1" dirty="0">
                <a:solidFill>
                  <a:schemeClr val="tx1"/>
                </a:solidFill>
              </a:rPr>
              <a:t> </a:t>
            </a:r>
            <a:endParaRPr lang="id-ID" altLang="en-US" b="1" dirty="0">
              <a:solidFill>
                <a:schemeClr val="tx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385445"/>
            <a:ext cx="6641465"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REPORT PROJECT </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5" name="Picture 4"/>
          <p:cNvPicPr>
            <a:picLocks noChangeAspect="1"/>
          </p:cNvPicPr>
          <p:nvPr/>
        </p:nvPicPr>
        <p:blipFill>
          <a:blip r:embed="rId2"/>
          <a:stretch>
            <a:fillRect/>
          </a:stretch>
        </p:blipFill>
        <p:spPr>
          <a:xfrm>
            <a:off x="450215" y="962025"/>
            <a:ext cx="10355580" cy="5309235"/>
          </a:xfrm>
          <a:prstGeom prst="rect">
            <a:avLst/>
          </a:prstGeom>
        </p:spPr>
      </p:pic>
      <p:cxnSp>
        <p:nvCxnSpPr>
          <p:cNvPr id="7" name="Straight Connector 6"/>
          <p:cNvCxnSpPr/>
          <p:nvPr/>
        </p:nvCxnSpPr>
        <p:spPr>
          <a:xfrm>
            <a:off x="2193290" y="3340735"/>
            <a:ext cx="2595880" cy="8255"/>
          </a:xfrm>
          <a:prstGeom prst="line">
            <a:avLst/>
          </a:prstGeom>
          <a:ln w="31750" cap="rnd">
            <a:solidFill>
              <a:schemeClr val="accent2"/>
            </a:solidFill>
            <a:round/>
          </a:ln>
        </p:spPr>
        <p:style>
          <a:lnRef idx="0">
            <a:srgbClr val="FFFFFF"/>
          </a:lnRef>
          <a:fillRef idx="0">
            <a:srgbClr val="FFFFFF"/>
          </a:fillRef>
          <a:effectRef idx="0">
            <a:srgbClr val="FFFFFF"/>
          </a:effectRef>
          <a:fontRef idx="minor">
            <a:schemeClr val="tx1"/>
          </a:fontRef>
        </p:style>
      </p:cxnSp>
      <p:cxnSp>
        <p:nvCxnSpPr>
          <p:cNvPr id="8" name="Straight Connector 7"/>
          <p:cNvCxnSpPr/>
          <p:nvPr/>
        </p:nvCxnSpPr>
        <p:spPr>
          <a:xfrm>
            <a:off x="2193290" y="4025900"/>
            <a:ext cx="2595880" cy="8255"/>
          </a:xfrm>
          <a:prstGeom prst="line">
            <a:avLst/>
          </a:prstGeom>
          <a:ln w="31750" cap="rnd">
            <a:solidFill>
              <a:schemeClr val="accent2"/>
            </a:solidFill>
            <a:round/>
          </a:ln>
        </p:spPr>
        <p:style>
          <a:lnRef idx="0">
            <a:srgbClr val="FFFFFF"/>
          </a:lnRef>
          <a:fillRef idx="0">
            <a:srgbClr val="FFFFFF"/>
          </a:fillRef>
          <a:effectRef idx="0">
            <a:srgbClr val="FFFFFF"/>
          </a:effectRef>
          <a:fontRef idx="minor">
            <a:schemeClr val="tx1"/>
          </a:fontRef>
        </p:style>
      </p:cxnSp>
      <p:cxnSp>
        <p:nvCxnSpPr>
          <p:cNvPr id="9" name="Straight Connector 8"/>
          <p:cNvCxnSpPr/>
          <p:nvPr/>
        </p:nvCxnSpPr>
        <p:spPr>
          <a:xfrm>
            <a:off x="2193290" y="1972310"/>
            <a:ext cx="2595880" cy="8255"/>
          </a:xfrm>
          <a:prstGeom prst="line">
            <a:avLst/>
          </a:prstGeom>
          <a:ln w="31750" cap="rnd">
            <a:solidFill>
              <a:schemeClr val="accent2"/>
            </a:solidFill>
            <a:round/>
          </a:ln>
        </p:spPr>
        <p:style>
          <a:lnRef idx="0">
            <a:srgbClr val="FFFFFF"/>
          </a:lnRef>
          <a:fillRef idx="0">
            <a:srgbClr val="FFFFFF"/>
          </a:fillRef>
          <a:effectRef idx="0">
            <a:srgbClr val="FFFFFF"/>
          </a:effectRef>
          <a:fontRef idx="minor">
            <a:schemeClr val="tx1"/>
          </a:fontRef>
        </p:style>
      </p:cxnSp>
      <p:cxnSp>
        <p:nvCxnSpPr>
          <p:cNvPr id="10" name="Straight Connector 9"/>
          <p:cNvCxnSpPr/>
          <p:nvPr/>
        </p:nvCxnSpPr>
        <p:spPr>
          <a:xfrm>
            <a:off x="7837805" y="3682365"/>
            <a:ext cx="2595880" cy="8255"/>
          </a:xfrm>
          <a:prstGeom prst="line">
            <a:avLst/>
          </a:prstGeom>
          <a:ln w="31750" cap="rnd">
            <a:solidFill>
              <a:schemeClr val="accent2"/>
            </a:solidFill>
            <a:round/>
          </a:ln>
        </p:spPr>
        <p:style>
          <a:lnRef idx="0">
            <a:srgbClr val="FFFFFF"/>
          </a:lnRef>
          <a:fillRef idx="0">
            <a:srgbClr val="FFFFFF"/>
          </a:fillRef>
          <a:effectRef idx="0">
            <a:srgbClr val="FFFFFF"/>
          </a:effectRef>
          <a:fontRef idx="minor">
            <a:schemeClr val="tx1"/>
          </a:fontRef>
        </p:style>
      </p:cxnSp>
      <p:cxnSp>
        <p:nvCxnSpPr>
          <p:cNvPr id="11" name="Straight Connector 10"/>
          <p:cNvCxnSpPr/>
          <p:nvPr/>
        </p:nvCxnSpPr>
        <p:spPr>
          <a:xfrm>
            <a:off x="7837805" y="3348990"/>
            <a:ext cx="2595880" cy="8255"/>
          </a:xfrm>
          <a:prstGeom prst="line">
            <a:avLst/>
          </a:prstGeom>
          <a:ln w="31750" cap="rnd">
            <a:solidFill>
              <a:schemeClr val="accent2"/>
            </a:solidFill>
            <a:round/>
          </a:ln>
        </p:spPr>
        <p:style>
          <a:lnRef idx="0">
            <a:srgbClr val="FFFFFF"/>
          </a:lnRef>
          <a:fillRef idx="0">
            <a:srgbClr val="FFFFFF"/>
          </a:fillRef>
          <a:effectRef idx="0">
            <a:srgbClr val="FFFFFF"/>
          </a:effectRef>
          <a:fontRef idx="minor">
            <a:schemeClr val="tx1"/>
          </a:fontRef>
        </p:style>
      </p:cxnSp>
      <p:cxnSp>
        <p:nvCxnSpPr>
          <p:cNvPr id="12" name="Straight Connector 11"/>
          <p:cNvCxnSpPr/>
          <p:nvPr/>
        </p:nvCxnSpPr>
        <p:spPr>
          <a:xfrm>
            <a:off x="7837805" y="4043680"/>
            <a:ext cx="2595880" cy="8255"/>
          </a:xfrm>
          <a:prstGeom prst="line">
            <a:avLst/>
          </a:prstGeom>
          <a:ln w="31750" cap="rnd">
            <a:solidFill>
              <a:schemeClr val="accent2"/>
            </a:solidFill>
            <a:round/>
          </a:ln>
        </p:spPr>
        <p:style>
          <a:lnRef idx="0">
            <a:srgbClr val="FFFFFF"/>
          </a:lnRef>
          <a:fillRef idx="0">
            <a:srgbClr val="FFFFFF"/>
          </a:fillRef>
          <a:effectRef idx="0">
            <a:srgbClr val="FFFFFF"/>
          </a:effectRef>
          <a:fontRef idx="minor">
            <a:schemeClr val="tx1"/>
          </a:fontRef>
        </p:style>
      </p:cxnSp>
      <p:cxnSp>
        <p:nvCxnSpPr>
          <p:cNvPr id="13" name="Straight Connector 12"/>
          <p:cNvCxnSpPr/>
          <p:nvPr/>
        </p:nvCxnSpPr>
        <p:spPr>
          <a:xfrm>
            <a:off x="7837805" y="4791075"/>
            <a:ext cx="2595880" cy="8255"/>
          </a:xfrm>
          <a:prstGeom prst="line">
            <a:avLst/>
          </a:prstGeom>
          <a:ln w="31750" cap="rnd">
            <a:solidFill>
              <a:schemeClr val="accent2"/>
            </a:solidFill>
            <a:round/>
          </a:ln>
        </p:spPr>
        <p:style>
          <a:lnRef idx="0">
            <a:srgbClr val="FFFFFF"/>
          </a:lnRef>
          <a:fillRef idx="0">
            <a:srgbClr val="FFFFFF"/>
          </a:fillRef>
          <a:effectRef idx="0">
            <a:srgbClr val="FFFFFF"/>
          </a:effectRef>
          <a:fontRef idx="minor">
            <a:schemeClr val="tx1"/>
          </a:fontRef>
        </p:style>
      </p:cxnSp>
      <p:cxnSp>
        <p:nvCxnSpPr>
          <p:cNvPr id="14" name="Straight Connector 13"/>
          <p:cNvCxnSpPr/>
          <p:nvPr/>
        </p:nvCxnSpPr>
        <p:spPr>
          <a:xfrm>
            <a:off x="7837805" y="5478780"/>
            <a:ext cx="2595880" cy="8255"/>
          </a:xfrm>
          <a:prstGeom prst="line">
            <a:avLst/>
          </a:prstGeom>
          <a:ln w="31750" cap="rnd">
            <a:solidFill>
              <a:schemeClr val="accent2"/>
            </a:solidFill>
            <a:round/>
          </a:ln>
        </p:spPr>
        <p:style>
          <a:lnRef idx="0">
            <a:srgbClr val="FFFFFF"/>
          </a:lnRef>
          <a:fillRef idx="0">
            <a:srgbClr val="FFFFFF"/>
          </a:fillRef>
          <a:effectRef idx="0">
            <a:srgbClr val="FFFFFF"/>
          </a:effectRef>
          <a:fontRef idx="minor">
            <a:schemeClr val="tx1"/>
          </a:fontRef>
        </p:style>
      </p:cxnSp>
      <p:cxnSp>
        <p:nvCxnSpPr>
          <p:cNvPr id="15" name="Straight Connector 14"/>
          <p:cNvCxnSpPr/>
          <p:nvPr/>
        </p:nvCxnSpPr>
        <p:spPr>
          <a:xfrm>
            <a:off x="5010785" y="3682365"/>
            <a:ext cx="2595880" cy="8255"/>
          </a:xfrm>
          <a:prstGeom prst="line">
            <a:avLst/>
          </a:prstGeom>
          <a:ln w="31750" cap="rnd">
            <a:solidFill>
              <a:schemeClr val="accent2"/>
            </a:solidFill>
            <a:round/>
          </a:ln>
        </p:spPr>
        <p:style>
          <a:lnRef idx="0">
            <a:srgbClr val="FFFFFF"/>
          </a:lnRef>
          <a:fillRef idx="0">
            <a:srgbClr val="FFFFFF"/>
          </a:fillRef>
          <a:effectRef idx="0">
            <a:srgbClr val="FFFFFF"/>
          </a:effectRef>
          <a:fontRef idx="minor">
            <a:schemeClr val="tx1"/>
          </a:fontRef>
        </p:style>
      </p:cxnSp>
      <p:cxnSp>
        <p:nvCxnSpPr>
          <p:cNvPr id="16" name="Straight Connector 15"/>
          <p:cNvCxnSpPr/>
          <p:nvPr/>
        </p:nvCxnSpPr>
        <p:spPr>
          <a:xfrm>
            <a:off x="7837805" y="5135245"/>
            <a:ext cx="2595880" cy="8255"/>
          </a:xfrm>
          <a:prstGeom prst="line">
            <a:avLst/>
          </a:prstGeom>
          <a:ln w="31750" cap="rnd">
            <a:solidFill>
              <a:schemeClr val="accent2"/>
            </a:solidFill>
            <a:round/>
          </a:ln>
        </p:spPr>
        <p:style>
          <a:lnRef idx="0">
            <a:srgbClr val="FFFFFF"/>
          </a:lnRef>
          <a:fillRef idx="0">
            <a:srgbClr val="FFFFFF"/>
          </a:fillRef>
          <a:effectRef idx="0">
            <a:srgbClr val="FFFFFF"/>
          </a:effectRef>
          <a:fontRef idx="minor">
            <a:schemeClr val="tx1"/>
          </a:fontRef>
        </p:style>
      </p:cxn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220980"/>
            <a:ext cx="8768080" cy="1322070"/>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REPORT Trial Hole (Pekerjaan Pembuatan Lubang Kerja)</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6" name="Picture 5" descr="Report_Trial_Hole_101148_5.1784.THO.002.REV.1"/>
          <p:cNvPicPr>
            <a:picLocks noChangeAspect="1"/>
          </p:cNvPicPr>
          <p:nvPr/>
        </p:nvPicPr>
        <p:blipFill>
          <a:blip r:embed="rId2"/>
          <a:srcRect b="45454"/>
          <a:stretch>
            <a:fillRect/>
          </a:stretch>
        </p:blipFill>
        <p:spPr>
          <a:xfrm>
            <a:off x="2634615" y="1343025"/>
            <a:ext cx="6733540" cy="519303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220980"/>
            <a:ext cx="8768080" cy="1322070"/>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REPORT Trenching (Pekerjaan Galian)</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6" name="Picture 5" descr="Report_Trenching_98790_5.1781.TRE.001.RET.1"/>
          <p:cNvPicPr>
            <a:picLocks noChangeAspect="1"/>
          </p:cNvPicPr>
          <p:nvPr/>
        </p:nvPicPr>
        <p:blipFill>
          <a:blip r:embed="rId2"/>
          <a:srcRect b="29000"/>
          <a:stretch>
            <a:fillRect/>
          </a:stretch>
        </p:blipFill>
        <p:spPr>
          <a:xfrm>
            <a:off x="2888615" y="994410"/>
            <a:ext cx="6154420" cy="5761990"/>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220980"/>
            <a:ext cx="8768080"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REPORT Manual Boring</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4" name="Picture 3" descr="Report_General_98792_5.1781.GEN.002_1"/>
          <p:cNvPicPr>
            <a:picLocks noChangeAspect="1"/>
          </p:cNvPicPr>
          <p:nvPr/>
        </p:nvPicPr>
        <p:blipFill>
          <a:blip r:embed="rId2"/>
          <a:srcRect b="40898"/>
          <a:stretch>
            <a:fillRect/>
          </a:stretch>
        </p:blipFill>
        <p:spPr>
          <a:xfrm>
            <a:off x="2697480" y="790575"/>
            <a:ext cx="6675755" cy="558038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220980"/>
            <a:ext cx="9479280"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REPORT Stringing (Penjajaran Pipa)</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4" name="Picture 3" descr="Report_Pe_Stringing_98793_5.1781.PST.001_1"/>
          <p:cNvPicPr>
            <a:picLocks noChangeAspect="1"/>
          </p:cNvPicPr>
          <p:nvPr/>
        </p:nvPicPr>
        <p:blipFill>
          <a:blip r:embed="rId2"/>
          <a:srcRect b="43556"/>
          <a:stretch>
            <a:fillRect/>
          </a:stretch>
        </p:blipFill>
        <p:spPr>
          <a:xfrm>
            <a:off x="2426970" y="927735"/>
            <a:ext cx="7338060" cy="585851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220980"/>
            <a:ext cx="9479280"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REPORT Lowering (Penurunan Pipa)</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4" name="Picture 3" descr="Report_Pe_Lowering_98794_5.1781.PLO.001_1"/>
          <p:cNvPicPr>
            <a:picLocks noChangeAspect="1"/>
          </p:cNvPicPr>
          <p:nvPr/>
        </p:nvPicPr>
        <p:blipFill>
          <a:blip r:embed="rId2"/>
          <a:srcRect b="41028"/>
          <a:stretch>
            <a:fillRect/>
          </a:stretch>
        </p:blipFill>
        <p:spPr>
          <a:xfrm>
            <a:off x="2638425" y="755015"/>
            <a:ext cx="7127240" cy="594487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220980"/>
            <a:ext cx="9479280" cy="1322070"/>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REPORT Jointing (Penyambungan Pipa)</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4" name="Picture 3" descr="Report_Pe_Jointing_100587_5.1781.PJO.001.REV.1_1"/>
          <p:cNvPicPr>
            <a:picLocks noChangeAspect="1"/>
          </p:cNvPicPr>
          <p:nvPr/>
        </p:nvPicPr>
        <p:blipFill>
          <a:blip r:embed="rId2"/>
          <a:srcRect b="26472"/>
          <a:stretch>
            <a:fillRect/>
          </a:stretch>
        </p:blipFill>
        <p:spPr>
          <a:xfrm>
            <a:off x="1246505" y="1543050"/>
            <a:ext cx="9698990" cy="504253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220980"/>
            <a:ext cx="9479280" cy="1322070"/>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REPORT Backfilling (Penimbunan Kembali Lubang Bekas Galian)</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4" name="Picture 3" descr="Report_Backfilling_98796_5.1781.BAF.001_1"/>
          <p:cNvPicPr>
            <a:picLocks noChangeAspect="1"/>
          </p:cNvPicPr>
          <p:nvPr/>
        </p:nvPicPr>
        <p:blipFill>
          <a:blip r:embed="rId2"/>
          <a:srcRect b="40269"/>
          <a:stretch>
            <a:fillRect/>
          </a:stretch>
        </p:blipFill>
        <p:spPr>
          <a:xfrm>
            <a:off x="2821305" y="1456690"/>
            <a:ext cx="6142355" cy="518922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220980"/>
            <a:ext cx="9479280" cy="1322070"/>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REPORT Reinstatement (Perbaikan Bekas Galian)</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4" name="Picture 3" descr="Report_Pe_Reinstatement_102662_5.1781.PRI.001_1"/>
          <p:cNvPicPr>
            <a:picLocks noChangeAspect="1"/>
          </p:cNvPicPr>
          <p:nvPr/>
        </p:nvPicPr>
        <p:blipFill>
          <a:blip r:embed="rId2"/>
          <a:srcRect b="36343"/>
          <a:stretch>
            <a:fillRect/>
          </a:stretch>
        </p:blipFill>
        <p:spPr>
          <a:xfrm>
            <a:off x="1045845" y="1483995"/>
            <a:ext cx="10951210" cy="5006975"/>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220980"/>
            <a:ext cx="9479280"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REPORT Pneumatic Test</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5" name="Picture 4" descr="Report_Pe_Pneumatic_Test_100906_5.1781.PNE.001_1"/>
          <p:cNvPicPr>
            <a:picLocks noChangeAspect="1"/>
          </p:cNvPicPr>
          <p:nvPr/>
        </p:nvPicPr>
        <p:blipFill>
          <a:blip r:embed="rId2"/>
          <a:srcRect b="18370"/>
          <a:stretch>
            <a:fillRect/>
          </a:stretch>
        </p:blipFill>
        <p:spPr>
          <a:xfrm>
            <a:off x="959485" y="824865"/>
            <a:ext cx="10104755" cy="583247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Round Diagonal Corner Rectangle 3"/>
          <p:cNvSpPr/>
          <p:nvPr/>
        </p:nvSpPr>
        <p:spPr>
          <a:xfrm>
            <a:off x="65405" y="2590165"/>
            <a:ext cx="9695180" cy="3367405"/>
          </a:xfrm>
          <a:prstGeom prst="round2DiagRect">
            <a:avLst>
              <a:gd name="adj1" fmla="val 50000"/>
              <a:gd name="adj2" fmla="val 0"/>
            </a:avLst>
          </a:prstGeom>
          <a:solidFill>
            <a:schemeClr val="bg1">
              <a:lumMod val="8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p>
        </p:txBody>
      </p:sp>
      <p:sp>
        <p:nvSpPr>
          <p:cNvPr id="2" name="TextBox 1"/>
          <p:cNvSpPr txBox="1"/>
          <p:nvPr/>
        </p:nvSpPr>
        <p:spPr>
          <a:xfrm>
            <a:off x="600075" y="385445"/>
            <a:ext cx="6641465"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PENGERTIAN </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830580" y="2611755"/>
            <a:ext cx="8550910" cy="1664970"/>
          </a:xfrm>
          <a:prstGeom prst="rect">
            <a:avLst/>
          </a:prstGeom>
          <a:noFill/>
        </p:spPr>
        <p:txBody>
          <a:bodyPr wrap="square" rtlCol="0">
            <a:noAutofit/>
          </a:bodyPr>
          <a:lstStyle/>
          <a:p>
            <a:pPr marL="285750" indent="-285750" algn="just" fontAlgn="auto">
              <a:spcBef>
                <a:spcPts val="600"/>
              </a:spcBef>
              <a:spcAft>
                <a:spcPts val="600"/>
              </a:spcAft>
              <a:buFont typeface="Arial" panose="020B0604020202020204" pitchFamily="34" charset="0"/>
              <a:buChar char="•"/>
              <a:defRPr/>
            </a:pPr>
            <a:r>
              <a:rPr lang="id-ID" sz="2400" b="1" noProof="1" dirty="0">
                <a:solidFill>
                  <a:schemeClr val="tx1"/>
                </a:solidFill>
                <a:latin typeface="+mj-lt"/>
                <a:cs typeface="Arial" panose="020B0604020202020204" pitchFamily="34" charset="0"/>
              </a:rPr>
              <a:t>aplikasi project management yang memungkinkan semua bagian dalam perusahaan melakukan monitoring dan koordinasi menggunakan modul Project Management Tools (monitoring proyek dengan sistem pengukuran dan pelaporan yang telah ditentukan), Communication Tools (menghubungkan semua pihak yang terlibat proyek melalui komunikasi, serta Social Network Tools (melakukan komunikasi secara efektif dengan pihak terkait dari berbagai level dan jabatan).</a:t>
            </a:r>
            <a:endParaRPr lang="id-ID" sz="2400" b="1" noProof="1" dirty="0">
              <a:solidFill>
                <a:schemeClr val="tx1"/>
              </a:solidFill>
              <a:latin typeface="+mj-lt"/>
              <a:cs typeface="Arial" panose="020B0604020202020204" pitchFamily="34" charset="0"/>
            </a:endParaRPr>
          </a:p>
          <a:p>
            <a:pPr marL="285750" indent="-285750" algn="just" fontAlgn="auto">
              <a:spcBef>
                <a:spcPts val="600"/>
              </a:spcBef>
              <a:spcAft>
                <a:spcPts val="600"/>
              </a:spcAft>
              <a:buFont typeface="Arial" panose="020B0604020202020204" pitchFamily="34" charset="0"/>
              <a:buChar char="•"/>
              <a:defRPr/>
            </a:pPr>
            <a:endParaRPr lang="id-ID" sz="2400" b="1" noProof="1" dirty="0">
              <a:solidFill>
                <a:schemeClr val="tx1"/>
              </a:solidFill>
              <a:latin typeface="+mj-lt"/>
              <a:cs typeface="Arial" panose="020B0604020202020204" pitchFamily="34"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220980"/>
            <a:ext cx="9479280"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REPORT N2 Purging</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5" name="Picture 4" descr="Report_Pe_N2_Purging_100304_5.1781.N2P.001_1"/>
          <p:cNvPicPr>
            <a:picLocks noChangeAspect="1"/>
          </p:cNvPicPr>
          <p:nvPr/>
        </p:nvPicPr>
        <p:blipFill>
          <a:blip r:embed="rId2"/>
          <a:srcRect b="37861"/>
          <a:stretch>
            <a:fillRect/>
          </a:stretch>
        </p:blipFill>
        <p:spPr>
          <a:xfrm>
            <a:off x="600075" y="1037590"/>
            <a:ext cx="10447020" cy="473710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3525644" y="2679289"/>
            <a:ext cx="5140712" cy="769441"/>
          </a:xfrm>
          <a:prstGeom prst="rect">
            <a:avLst/>
          </a:prstGeom>
          <a:noFill/>
        </p:spPr>
        <p:txBody>
          <a:bodyPr wrap="square" rtlCol="0">
            <a:spAutoFit/>
          </a:bodyPr>
          <a:lstStyle/>
          <a:p>
            <a:pPr algn="ctr"/>
            <a:r>
              <a:rPr lang="en-US" sz="4400" b="1" dirty="0" err="1">
                <a:solidFill>
                  <a:schemeClr val="bg1"/>
                </a:solidFill>
              </a:rPr>
              <a:t>Terima</a:t>
            </a:r>
            <a:r>
              <a:rPr lang="en-US" sz="4400" b="1" dirty="0">
                <a:solidFill>
                  <a:schemeClr val="bg1"/>
                </a:solidFill>
              </a:rPr>
              <a:t> Kasih</a:t>
            </a:r>
            <a:endParaRPr lang="en-US" sz="4400" b="1" dirty="0">
              <a:solidFill>
                <a:schemeClr val="bg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Round Diagonal Corner Rectangle 3"/>
          <p:cNvSpPr/>
          <p:nvPr/>
        </p:nvSpPr>
        <p:spPr>
          <a:xfrm>
            <a:off x="65405" y="2590165"/>
            <a:ext cx="9695180" cy="3367405"/>
          </a:xfrm>
          <a:prstGeom prst="round2DiagRect">
            <a:avLst>
              <a:gd name="adj1" fmla="val 50000"/>
              <a:gd name="adj2" fmla="val 0"/>
            </a:avLst>
          </a:prstGeom>
          <a:solidFill>
            <a:schemeClr val="bg1">
              <a:lumMod val="8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p>
        </p:txBody>
      </p:sp>
      <p:sp>
        <p:nvSpPr>
          <p:cNvPr id="2" name="TextBox 1"/>
          <p:cNvSpPr txBox="1"/>
          <p:nvPr/>
        </p:nvSpPr>
        <p:spPr>
          <a:xfrm>
            <a:off x="600075" y="385445"/>
            <a:ext cx="6641465"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TUJUAN</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sp>
        <p:nvSpPr>
          <p:cNvPr id="4" name="TextBox 4"/>
          <p:cNvSpPr txBox="1"/>
          <p:nvPr/>
        </p:nvSpPr>
        <p:spPr>
          <a:xfrm>
            <a:off x="830580" y="2924175"/>
            <a:ext cx="7057390" cy="3392170"/>
          </a:xfrm>
          <a:prstGeom prst="rect">
            <a:avLst/>
          </a:prstGeom>
          <a:noFill/>
        </p:spPr>
        <p:txBody>
          <a:bodyPr wrap="square" rtlCol="0">
            <a:noAutofit/>
          </a:bodyPr>
          <a:p>
            <a:pPr marL="285750" indent="-285750" algn="l" fontAlgn="auto">
              <a:spcBef>
                <a:spcPts val="600"/>
              </a:spcBef>
              <a:spcAft>
                <a:spcPts val="600"/>
              </a:spcAft>
              <a:buFont typeface="Arial" panose="020B0604020202020204" pitchFamily="34" charset="0"/>
              <a:buChar char="•"/>
              <a:defRPr/>
            </a:pPr>
            <a:r>
              <a:rPr sz="2400" b="1">
                <a:solidFill>
                  <a:schemeClr val="tx1"/>
                </a:solidFill>
                <a:latin typeface="+mj-lt"/>
                <a:cs typeface="Arial" panose="020B0604020202020204" pitchFamily="34" charset="0"/>
                <a:sym typeface="+mn-ea"/>
              </a:rPr>
              <a:t>Meningkatkan efektivitas pelaksanaan program melalui monitoring dan evaluasi yang terstruktur dan real time</a:t>
            </a:r>
            <a:endParaRPr sz="2400" b="1">
              <a:solidFill>
                <a:schemeClr val="tx1"/>
              </a:solidFill>
              <a:latin typeface="+mj-lt"/>
              <a:cs typeface="Arial" panose="020B0604020202020204" pitchFamily="34" charset="0"/>
              <a:sym typeface="+mn-ea"/>
            </a:endParaRPr>
          </a:p>
          <a:p>
            <a:pPr marL="285750" indent="-285750" algn="l" fontAlgn="auto">
              <a:spcBef>
                <a:spcPts val="600"/>
              </a:spcBef>
              <a:spcAft>
                <a:spcPts val="600"/>
              </a:spcAft>
              <a:buFont typeface="Arial" panose="020B0604020202020204" pitchFamily="34" charset="0"/>
              <a:buChar char="•"/>
              <a:defRPr/>
            </a:pPr>
            <a:r>
              <a:rPr sz="2400" b="1">
                <a:solidFill>
                  <a:schemeClr val="tx1"/>
                </a:solidFill>
                <a:latin typeface="+mj-lt"/>
                <a:cs typeface="Arial" panose="020B0604020202020204" pitchFamily="34" charset="0"/>
                <a:sym typeface="+mn-ea"/>
              </a:rPr>
              <a:t>Menjadi referensi untuk melakukan tindakan korektif guna memastikan pencapaian target</a:t>
            </a:r>
            <a:endParaRPr sz="2400" b="1">
              <a:solidFill>
                <a:schemeClr val="tx1"/>
              </a:solidFill>
              <a:latin typeface="+mj-lt"/>
              <a:cs typeface="Arial" panose="020B0604020202020204" pitchFamily="34" charset="0"/>
              <a:sym typeface="+mn-ea"/>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Round Diagonal Corner Rectangle 3"/>
          <p:cNvSpPr/>
          <p:nvPr/>
        </p:nvSpPr>
        <p:spPr>
          <a:xfrm>
            <a:off x="65405" y="2590165"/>
            <a:ext cx="9695180" cy="3367405"/>
          </a:xfrm>
          <a:prstGeom prst="round2DiagRect">
            <a:avLst>
              <a:gd name="adj1" fmla="val 50000"/>
              <a:gd name="adj2" fmla="val 0"/>
            </a:avLst>
          </a:prstGeom>
          <a:solidFill>
            <a:schemeClr val="bg1">
              <a:lumMod val="8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p>
        </p:txBody>
      </p:sp>
      <p:sp>
        <p:nvSpPr>
          <p:cNvPr id="2" name="TextBox 1"/>
          <p:cNvSpPr txBox="1"/>
          <p:nvPr/>
        </p:nvSpPr>
        <p:spPr>
          <a:xfrm>
            <a:off x="600075" y="385445"/>
            <a:ext cx="6641465"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MANFAAT </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sp>
        <p:nvSpPr>
          <p:cNvPr id="8" name="TextBox 4"/>
          <p:cNvSpPr txBox="1"/>
          <p:nvPr/>
        </p:nvSpPr>
        <p:spPr>
          <a:xfrm>
            <a:off x="600075" y="3184525"/>
            <a:ext cx="8115300" cy="2580005"/>
          </a:xfrm>
          <a:prstGeom prst="rect">
            <a:avLst/>
          </a:prstGeom>
          <a:noFill/>
        </p:spPr>
        <p:txBody>
          <a:bodyPr wrap="square" rtlCol="0">
            <a:noAutofit/>
          </a:bodyPr>
          <a:p>
            <a:pPr marL="457200" indent="-457200" algn="just">
              <a:buFont typeface="+mj-lt"/>
              <a:buAutoNum type="arabicPeriod"/>
              <a:defRPr/>
            </a:pPr>
            <a:r>
              <a:rPr lang="id-ID" sz="2400" dirty="0">
                <a:solidFill>
                  <a:sysClr val="windowText" lastClr="000000"/>
                </a:solidFill>
                <a:latin typeface="Times New Roman" panose="02020603050405020304" pitchFamily="18" charset="0"/>
                <a:cs typeface="Times New Roman" panose="02020603050405020304" pitchFamily="18" charset="0"/>
                <a:sym typeface="+mn-ea"/>
              </a:rPr>
              <a:t>Memudahkan proses korespondensi dalam suatu instansi dilakukan secara elektronik</a:t>
            </a:r>
            <a:endParaRPr lang="id-ID" sz="2400" dirty="0">
              <a:solidFill>
                <a:sysClr val="windowText" lastClr="000000"/>
              </a:solidFill>
              <a:latin typeface="Times New Roman" panose="02020603050405020304" pitchFamily="18" charset="0"/>
              <a:cs typeface="Times New Roman" panose="02020603050405020304" pitchFamily="18" charset="0"/>
              <a:sym typeface="+mn-ea"/>
            </a:endParaRPr>
          </a:p>
          <a:p>
            <a:pPr marL="457200" indent="-457200" algn="just">
              <a:buFont typeface="+mj-lt"/>
              <a:buAutoNum type="arabicPeriod"/>
              <a:defRPr/>
            </a:pPr>
            <a:r>
              <a:rPr lang="id-ID" sz="2400" dirty="0">
                <a:solidFill>
                  <a:sysClr val="windowText" lastClr="000000"/>
                </a:solidFill>
                <a:latin typeface="Times New Roman" panose="02020603050405020304" pitchFamily="18" charset="0"/>
                <a:cs typeface="Times New Roman" panose="02020603050405020304" pitchFamily="18" charset="0"/>
                <a:sym typeface="+mn-ea"/>
              </a:rPr>
              <a:t>Menghemat biaya cetak, alat tulis kantor, kertas, dan tinta</a:t>
            </a:r>
            <a:endParaRPr lang="id-ID" sz="2400" dirty="0">
              <a:solidFill>
                <a:sysClr val="windowText" lastClr="000000"/>
              </a:solidFill>
              <a:latin typeface="Times New Roman" panose="02020603050405020304" pitchFamily="18" charset="0"/>
              <a:cs typeface="Times New Roman" panose="02020603050405020304" pitchFamily="18" charset="0"/>
              <a:sym typeface="+mn-ea"/>
            </a:endParaRPr>
          </a:p>
          <a:p>
            <a:pPr marL="457200" indent="-457200" algn="just">
              <a:buFont typeface="+mj-lt"/>
              <a:buAutoNum type="arabicPeriod"/>
              <a:defRPr/>
            </a:pPr>
            <a:r>
              <a:rPr lang="id-ID" sz="2400" dirty="0">
                <a:solidFill>
                  <a:sysClr val="windowText" lastClr="000000"/>
                </a:solidFill>
                <a:latin typeface="Times New Roman" panose="02020603050405020304" pitchFamily="18" charset="0"/>
                <a:cs typeface="Times New Roman" panose="02020603050405020304" pitchFamily="18" charset="0"/>
                <a:sym typeface="+mn-ea"/>
              </a:rPr>
              <a:t>Keamanan data yang lebih baik, mencegah terjadinya pemalsuan data atau kerusakan data manual</a:t>
            </a:r>
            <a:endParaRPr lang="id-ID" sz="2400" dirty="0">
              <a:solidFill>
                <a:sysClr val="windowText" lastClr="000000"/>
              </a:solidFill>
              <a:latin typeface="Times New Roman" panose="02020603050405020304" pitchFamily="18" charset="0"/>
              <a:cs typeface="Times New Roman" panose="02020603050405020304" pitchFamily="18" charset="0"/>
              <a:sym typeface="+mn-ea"/>
            </a:endParaRPr>
          </a:p>
          <a:p>
            <a:pPr marL="457200" indent="-457200" algn="just">
              <a:buFont typeface="+mj-lt"/>
              <a:buAutoNum type="arabicPeriod"/>
              <a:defRPr/>
            </a:pPr>
            <a:r>
              <a:rPr lang="id-ID" sz="2400" dirty="0">
                <a:solidFill>
                  <a:sysClr val="windowText" lastClr="000000"/>
                </a:solidFill>
                <a:latin typeface="Times New Roman" panose="02020603050405020304" pitchFamily="18" charset="0"/>
                <a:cs typeface="Times New Roman" panose="02020603050405020304" pitchFamily="18" charset="0"/>
                <a:sym typeface="+mn-ea"/>
              </a:rPr>
              <a:t>Mempermudah pencarian</a:t>
            </a:r>
            <a:endParaRPr lang="id-ID" sz="2400" dirty="0">
              <a:solidFill>
                <a:sysClr val="windowText" lastClr="000000"/>
              </a:solidFill>
              <a:latin typeface="Times New Roman" panose="02020603050405020304" pitchFamily="18" charset="0"/>
              <a:cs typeface="Times New Roman" panose="02020603050405020304" pitchFamily="18" charset="0"/>
              <a:sym typeface="+mn-ea"/>
            </a:endParaRPr>
          </a:p>
          <a:p>
            <a:pPr marL="457200" indent="-457200" algn="just" fontAlgn="auto">
              <a:spcBef>
                <a:spcPts val="600"/>
              </a:spcBef>
              <a:spcAft>
                <a:spcPts val="600"/>
              </a:spcAft>
              <a:buFont typeface="+mj-lt"/>
              <a:buAutoNum type="arabicPeriod"/>
              <a:defRPr/>
            </a:pPr>
            <a:endParaRPr lang="en-US" sz="2400" b="1" noProof="1" dirty="0">
              <a:solidFill>
                <a:schemeClr val="tx1"/>
              </a:solidFill>
              <a:latin typeface="+mj-lt"/>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Round Diagonal Corner Rectangle 3"/>
          <p:cNvSpPr/>
          <p:nvPr/>
        </p:nvSpPr>
        <p:spPr>
          <a:xfrm>
            <a:off x="65192" y="2589989"/>
            <a:ext cx="7840558" cy="3220252"/>
          </a:xfrm>
          <a:prstGeom prst="round2DiagRect">
            <a:avLst>
              <a:gd name="adj1" fmla="val 50000"/>
              <a:gd name="adj2" fmla="val 0"/>
            </a:avLst>
          </a:prstGeom>
          <a:solidFill>
            <a:schemeClr val="bg1">
              <a:lumMod val="8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p>
        </p:txBody>
      </p:sp>
      <p:sp>
        <p:nvSpPr>
          <p:cNvPr id="2" name="TextBox 1"/>
          <p:cNvSpPr txBox="1"/>
          <p:nvPr/>
        </p:nvSpPr>
        <p:spPr>
          <a:xfrm>
            <a:off x="600075" y="385445"/>
            <a:ext cx="5800090" cy="1322070"/>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KETENTUAN UMUM</a:t>
            </a:r>
            <a:endParaRPr lang="id-ID" altLang="en-US" sz="4000" b="1" dirty="0"/>
          </a:p>
          <a:p>
            <a:pPr marL="12700" algn="l"/>
            <a:r>
              <a:rPr lang="id-ID" sz="4000" kern="0" spc="-150" dirty="0">
                <a:solidFill>
                  <a:schemeClr val="tx2">
                    <a:lumMod val="75000"/>
                  </a:schemeClr>
                </a:solidFill>
                <a:latin typeface="Tw Cen MT" panose="020B0602020104020603" pitchFamily="34" charset="0"/>
                <a:sym typeface="+mn-ea"/>
              </a:rPr>
              <a:t> </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sp>
        <p:nvSpPr>
          <p:cNvPr id="7" name="Rectangle 8"/>
          <p:cNvSpPr/>
          <p:nvPr/>
        </p:nvSpPr>
        <p:spPr>
          <a:xfrm>
            <a:off x="499110" y="3084830"/>
            <a:ext cx="4876800" cy="645160"/>
          </a:xfrm>
          <a:prstGeom prst="rect">
            <a:avLst/>
          </a:prstGeom>
        </p:spPr>
        <p:txBody>
          <a:bodyPr>
            <a:spAutoFit/>
          </a:bodyPr>
          <a:p>
            <a:pPr indent="0">
              <a:lnSpc>
                <a:spcPct val="120000"/>
              </a:lnSpc>
              <a:spcAft>
                <a:spcPts val="600"/>
              </a:spcAft>
              <a:buFont typeface="+mj-lt"/>
              <a:buNone/>
              <a:defRPr/>
            </a:pPr>
            <a:r>
              <a:rPr lang="id-ID" sz="1500" b="1" dirty="0">
                <a:latin typeface="Arial" panose="020B0604020202020204" pitchFamily="34" charset="0"/>
                <a:ea typeface="MS PGothic" panose="020B0600070205080204" pitchFamily="34" charset="-128"/>
                <a:cs typeface="MS PGothic" panose="020B0600070205080204" pitchFamily="34" charset="-128"/>
              </a:rPr>
              <a:t>Aplikasi</a:t>
            </a:r>
            <a:r>
              <a:rPr lang="id-ID" sz="1500" b="1" i="1" dirty="0">
                <a:latin typeface="Arial" panose="020B0604020202020204" pitchFamily="34" charset="0"/>
                <a:ea typeface="MS PGothic" panose="020B0600070205080204" pitchFamily="34" charset="-128"/>
                <a:cs typeface="MS PGothic" panose="020B0600070205080204" pitchFamily="34" charset="-128"/>
              </a:rPr>
              <a:t> Data Center Project Management</a:t>
            </a:r>
            <a:r>
              <a:rPr lang="id-ID" sz="1500" b="1" dirty="0">
                <a:latin typeface="Arial" panose="020B0604020202020204" pitchFamily="34" charset="0"/>
                <a:ea typeface="MS PGothic" panose="020B0600070205080204" pitchFamily="34" charset="-128"/>
                <a:cs typeface="MS PGothic" panose="020B0600070205080204" pitchFamily="34" charset="-128"/>
              </a:rPr>
              <a:t> memenuhi unsur :</a:t>
            </a:r>
            <a:endParaRPr lang="id-ID" sz="1500" b="1" dirty="0">
              <a:latin typeface="Arial" panose="020B0604020202020204" pitchFamily="34" charset="0"/>
              <a:ea typeface="MS PGothic" panose="020B0600070205080204" pitchFamily="34" charset="-128"/>
              <a:cs typeface="MS PGothic" panose="020B0600070205080204" pitchFamily="34" charset="-128"/>
            </a:endParaRPr>
          </a:p>
        </p:txBody>
      </p:sp>
      <p:pic>
        <p:nvPicPr>
          <p:cNvPr id="34" name="Picture 3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36263" y="3729965"/>
            <a:ext cx="1720058" cy="903165"/>
          </a:xfrm>
          <a:prstGeom prst="rect">
            <a:avLst/>
          </a:prstGeom>
        </p:spPr>
      </p:pic>
      <p:sp>
        <p:nvSpPr>
          <p:cNvPr id="37" name="Rectangle 36"/>
          <p:cNvSpPr/>
          <p:nvPr/>
        </p:nvSpPr>
        <p:spPr>
          <a:xfrm>
            <a:off x="502968" y="4715457"/>
            <a:ext cx="1562820" cy="645160"/>
          </a:xfrm>
          <a:prstGeom prst="rect">
            <a:avLst/>
          </a:prstGeom>
        </p:spPr>
        <p:txBody>
          <a:bodyPr wrap="square">
            <a:spAutoFit/>
          </a:bodyPr>
          <a:p>
            <a:r>
              <a:rPr lang="id-ID" sz="1200" dirty="0">
                <a:latin typeface="Arial" panose="020B0604020202020204" pitchFamily="34" charset="0"/>
                <a:ea typeface="MS PGothic" panose="020B0600070205080204" pitchFamily="34" charset="-128"/>
                <a:cs typeface="MS PGothic" panose="020B0600070205080204" pitchFamily="34" charset="-128"/>
              </a:rPr>
              <a:t>Perlindungan Hak atas Kekayaan Intelektual </a:t>
            </a:r>
            <a:endParaRPr lang="id-ID" sz="1200" dirty="0"/>
          </a:p>
        </p:txBody>
      </p:sp>
      <p:pic>
        <p:nvPicPr>
          <p:cNvPr id="35" name="Picture 34" descr="pngwing.com"/>
          <p:cNvPicPr>
            <a:picLocks noChangeAspect="1"/>
          </p:cNvPicPr>
          <p:nvPr/>
        </p:nvPicPr>
        <p:blipFill>
          <a:blip r:embed="rId3"/>
          <a:stretch>
            <a:fillRect/>
          </a:stretch>
        </p:blipFill>
        <p:spPr>
          <a:xfrm>
            <a:off x="2745105" y="3573780"/>
            <a:ext cx="1732280" cy="1370330"/>
          </a:xfrm>
          <a:prstGeom prst="rect">
            <a:avLst/>
          </a:prstGeom>
        </p:spPr>
      </p:pic>
      <p:sp>
        <p:nvSpPr>
          <p:cNvPr id="38" name="Rectangle 37"/>
          <p:cNvSpPr/>
          <p:nvPr/>
        </p:nvSpPr>
        <p:spPr>
          <a:xfrm>
            <a:off x="2921671" y="4715367"/>
            <a:ext cx="1498700" cy="645160"/>
          </a:xfrm>
          <a:prstGeom prst="rect">
            <a:avLst/>
          </a:prstGeom>
        </p:spPr>
        <p:txBody>
          <a:bodyPr wrap="square">
            <a:spAutoFit/>
          </a:bodyPr>
          <a:p>
            <a:r>
              <a:rPr lang="id-ID" sz="1200" dirty="0">
                <a:latin typeface="Arial" panose="020B0604020202020204" pitchFamily="34" charset="0"/>
                <a:ea typeface="MS PGothic" panose="020B0600070205080204" pitchFamily="34" charset="-128"/>
                <a:cs typeface="MS PGothic" panose="020B0600070205080204" pitchFamily="34" charset="-128"/>
              </a:rPr>
              <a:t>Kerahasian dalam pertukaran dokumen</a:t>
            </a:r>
            <a:endParaRPr lang="id-ID" sz="1200" dirty="0"/>
          </a:p>
        </p:txBody>
      </p:sp>
      <p:pic>
        <p:nvPicPr>
          <p:cNvPr id="39" name="Picture 38" descr="keamanan-jaringan-komputer-removebg-preview"/>
          <p:cNvPicPr>
            <a:picLocks noChangeAspect="1"/>
          </p:cNvPicPr>
          <p:nvPr/>
        </p:nvPicPr>
        <p:blipFill>
          <a:blip r:embed="rId4"/>
          <a:stretch>
            <a:fillRect/>
          </a:stretch>
        </p:blipFill>
        <p:spPr>
          <a:xfrm>
            <a:off x="5066030" y="3573780"/>
            <a:ext cx="1539875" cy="1099820"/>
          </a:xfrm>
          <a:prstGeom prst="rect">
            <a:avLst/>
          </a:prstGeom>
        </p:spPr>
      </p:pic>
      <p:sp>
        <p:nvSpPr>
          <p:cNvPr id="40" name="Rectangle 38"/>
          <p:cNvSpPr/>
          <p:nvPr/>
        </p:nvSpPr>
        <p:spPr>
          <a:xfrm>
            <a:off x="5156849" y="4673818"/>
            <a:ext cx="1505832" cy="830997"/>
          </a:xfrm>
          <a:prstGeom prst="rect">
            <a:avLst/>
          </a:prstGeom>
        </p:spPr>
        <p:txBody>
          <a:bodyPr wrap="square">
            <a:spAutoFit/>
          </a:bodyPr>
          <a:p>
            <a:r>
              <a:rPr lang="id-ID" sz="1200" dirty="0">
                <a:latin typeface="Arial" panose="020B0604020202020204" pitchFamily="34" charset="0"/>
                <a:ea typeface="MS PGothic" panose="020B0600070205080204" pitchFamily="34" charset="-128"/>
                <a:cs typeface="MS PGothic" panose="020B0600070205080204" pitchFamily="34" charset="-128"/>
              </a:rPr>
              <a:t>serta tersedianya sistem keamanan dan penyimpanan dokumen elektronik </a:t>
            </a:r>
            <a:endParaRPr lang="id-ID" sz="12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4" name="TextBox 3"/>
          <p:cNvSpPr txBox="1"/>
          <p:nvPr/>
        </p:nvSpPr>
        <p:spPr>
          <a:xfrm>
            <a:off x="526471" y="2131495"/>
            <a:ext cx="12192000" cy="1445260"/>
          </a:xfrm>
          <a:prstGeom prst="rect">
            <a:avLst/>
          </a:prstGeom>
          <a:noFill/>
        </p:spPr>
        <p:txBody>
          <a:bodyPr wrap="square" rtlCol="0">
            <a:spAutoFit/>
          </a:bodyPr>
          <a:lstStyle/>
          <a:p>
            <a:r>
              <a:rPr lang="id-ID" sz="4400" b="1" dirty="0" smtClean="0">
                <a:sym typeface="+mn-ea"/>
              </a:rPr>
              <a:t>ARSITEKTUR APLIKASI </a:t>
            </a:r>
            <a:r>
              <a:rPr lang="id-ID" sz="4400" b="1" i="1" dirty="0">
                <a:latin typeface="Arial" panose="020B0604020202020204" pitchFamily="34" charset="0"/>
                <a:ea typeface="MS PGothic" panose="020B0600070205080204" pitchFamily="34" charset="-128"/>
                <a:cs typeface="MS PGothic" panose="020B0600070205080204" pitchFamily="34" charset="-128"/>
                <a:sym typeface="+mn-ea"/>
              </a:rPr>
              <a:t>Data Center Project Management</a:t>
            </a:r>
            <a:endParaRPr lang="en-US" sz="4400" b="1"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6" name="Round Diagonal Corner Rectangle 3"/>
          <p:cNvSpPr/>
          <p:nvPr/>
        </p:nvSpPr>
        <p:spPr>
          <a:xfrm>
            <a:off x="65405" y="2590165"/>
            <a:ext cx="9695180" cy="3367405"/>
          </a:xfrm>
          <a:prstGeom prst="round2DiagRect">
            <a:avLst>
              <a:gd name="adj1" fmla="val 50000"/>
              <a:gd name="adj2" fmla="val 0"/>
            </a:avLst>
          </a:prstGeom>
          <a:solidFill>
            <a:schemeClr val="bg1">
              <a:lumMod val="85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600" dirty="0"/>
          </a:p>
        </p:txBody>
      </p:sp>
      <p:sp>
        <p:nvSpPr>
          <p:cNvPr id="2" name="TextBox 1"/>
          <p:cNvSpPr txBox="1"/>
          <p:nvPr/>
        </p:nvSpPr>
        <p:spPr>
          <a:xfrm>
            <a:off x="600075" y="385445"/>
            <a:ext cx="6641465"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LOGIN</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2"/>
          <a:stretch>
            <a:fillRect/>
          </a:stretch>
        </p:blipFill>
        <p:spPr>
          <a:xfrm>
            <a:off x="331470" y="1239520"/>
            <a:ext cx="11310620" cy="554291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385445"/>
            <a:ext cx="6641465"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UTAMA</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8" name="Picture 7"/>
          <p:cNvPicPr>
            <a:picLocks noChangeAspect="1"/>
          </p:cNvPicPr>
          <p:nvPr/>
        </p:nvPicPr>
        <p:blipFill>
          <a:blip r:embed="rId2"/>
          <a:srcRect b="3474"/>
          <a:stretch>
            <a:fillRect/>
          </a:stretch>
        </p:blipFill>
        <p:spPr>
          <a:xfrm>
            <a:off x="276860" y="1207135"/>
            <a:ext cx="11599545" cy="555371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srcRect/>
          <a:stretch>
            <a:fillRect/>
          </a:stretch>
        </a:blipFill>
        <a:effectLst/>
      </p:bgPr>
    </p:bg>
    <p:spTree>
      <p:nvGrpSpPr>
        <p:cNvPr id="1" name=""/>
        <p:cNvGrpSpPr/>
        <p:nvPr/>
      </p:nvGrpSpPr>
      <p:grpSpPr>
        <a:xfrm>
          <a:off x="0" y="0"/>
          <a:ext cx="0" cy="0"/>
          <a:chOff x="0" y="0"/>
          <a:chExt cx="0" cy="0"/>
        </a:xfrm>
      </p:grpSpPr>
      <p:sp>
        <p:nvSpPr>
          <p:cNvPr id="2" name="TextBox 1"/>
          <p:cNvSpPr txBox="1"/>
          <p:nvPr/>
        </p:nvSpPr>
        <p:spPr>
          <a:xfrm>
            <a:off x="600075" y="385445"/>
            <a:ext cx="6641465" cy="706755"/>
          </a:xfrm>
          <a:prstGeom prst="rect">
            <a:avLst/>
          </a:prstGeom>
          <a:noFill/>
        </p:spPr>
        <p:txBody>
          <a:bodyPr wrap="square" rtlCol="0">
            <a:spAutoFit/>
          </a:bodyPr>
          <a:lstStyle/>
          <a:p>
            <a:pPr marL="12700" algn="l"/>
            <a:r>
              <a:rPr lang="id-ID" sz="4000" kern="0" spc="-150" dirty="0">
                <a:solidFill>
                  <a:schemeClr val="tx2">
                    <a:lumMod val="75000"/>
                  </a:schemeClr>
                </a:solidFill>
                <a:latin typeface="Tw Cen MT" panose="020B0602020104020603" pitchFamily="34" charset="0"/>
                <a:sym typeface="+mn-ea"/>
              </a:rPr>
              <a:t>HALAMAN PROJECT PROGRESS</a:t>
            </a:r>
            <a:endParaRPr lang="id-ID" altLang="en-US" sz="4000" b="1" dirty="0"/>
          </a:p>
        </p:txBody>
      </p:sp>
      <p:cxnSp>
        <p:nvCxnSpPr>
          <p:cNvPr id="3" name="Straight Connector 2"/>
          <p:cNvCxnSpPr/>
          <p:nvPr/>
        </p:nvCxnSpPr>
        <p:spPr>
          <a:xfrm>
            <a:off x="2" y="2422967"/>
            <a:ext cx="8145515" cy="0"/>
          </a:xfrm>
          <a:prstGeom prst="line">
            <a:avLst/>
          </a:prstGeom>
          <a:ln w="63500">
            <a:solidFill>
              <a:schemeClr val="accent5"/>
            </a:solidFill>
            <a:tailEnd type="oval" w="lg" len="lg"/>
          </a:ln>
        </p:spPr>
        <p:style>
          <a:lnRef idx="1">
            <a:schemeClr val="accent1"/>
          </a:lnRef>
          <a:fillRef idx="0">
            <a:schemeClr val="accent1"/>
          </a:fillRef>
          <a:effectRef idx="0">
            <a:schemeClr val="accent1"/>
          </a:effectRef>
          <a:fontRef idx="minor">
            <a:schemeClr val="tx1"/>
          </a:fontRef>
        </p:style>
      </p:cxnSp>
      <p:pic>
        <p:nvPicPr>
          <p:cNvPr id="4" name="Picture 3"/>
          <p:cNvPicPr>
            <a:picLocks noChangeAspect="1"/>
          </p:cNvPicPr>
          <p:nvPr/>
        </p:nvPicPr>
        <p:blipFill>
          <a:blip r:embed="rId2"/>
          <a:stretch>
            <a:fillRect/>
          </a:stretch>
        </p:blipFill>
        <p:spPr>
          <a:xfrm>
            <a:off x="137795" y="1196340"/>
            <a:ext cx="11939905" cy="553529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1763</Words>
  <Application>WPS Presentation</Application>
  <PresentationFormat>Widescreen</PresentationFormat>
  <Paragraphs>65</Paragraphs>
  <Slides>21</Slides>
  <Notes>0</Notes>
  <HiddenSlides>1</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21</vt:i4>
      </vt:variant>
    </vt:vector>
  </HeadingPairs>
  <TitlesOfParts>
    <vt:vector size="34" baseType="lpstr">
      <vt:lpstr>Arial</vt:lpstr>
      <vt:lpstr>SimSun</vt:lpstr>
      <vt:lpstr>Wingdings</vt:lpstr>
      <vt:lpstr>Arial</vt:lpstr>
      <vt:lpstr>Times New Roman</vt:lpstr>
      <vt:lpstr>Calibri</vt:lpstr>
      <vt:lpstr>Microsoft YaHei</vt:lpstr>
      <vt:lpstr>Arial Unicode MS</vt:lpstr>
      <vt:lpstr>Calibri Light</vt:lpstr>
      <vt:lpstr>Calibri</vt:lpstr>
      <vt:lpstr>Tw Cen MT</vt:lpstr>
      <vt:lpstr>MS PGothic</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agita pratiwiz</cp:lastModifiedBy>
  <cp:revision>60</cp:revision>
  <dcterms:created xsi:type="dcterms:W3CDTF">2020-05-27T09:57:00Z</dcterms:created>
  <dcterms:modified xsi:type="dcterms:W3CDTF">2024-05-12T20:51:24Z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65E7815871B8432593FBA26AAB278134_13</vt:lpwstr>
  </property>
  <property fmtid="{D5CDD505-2E9C-101B-9397-08002B2CF9AE}" pid="3" name="KSOProductBuildVer">
    <vt:lpwstr>1033-12.2.0.16909</vt:lpwstr>
  </property>
</Properties>
</file>

<file path=docProps/thumbnail.jpeg>
</file>